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Sora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Sora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Sora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65a0dea34728cf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65a0dea34728cf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20818b26d0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20818b26d0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20818b26d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20818b26d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20818b26d0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20818b26d0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208b280ca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208b280ca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20818b26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20818b26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65a0dea34728cf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65a0dea34728cf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20818b26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20818b26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20818b26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20818b26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20818b26d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20818b26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65a0dea34728cf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65a0dea34728cf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20818b26d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20818b26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20818b26d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20818b26d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0818b26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20818b26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65a0dea34728cf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65a0dea34728cf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5a0dea34728cf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65a0dea34728cf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65a0dea34728cf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65a0dea34728cf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65a0dea34728cf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65a0dea34728cf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65a0dea34728cf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65a0dea34728cf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20818b26d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20818b26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20818b26d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20818b26d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20818b26d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20818b26d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iaQB33fttS0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1252925"/>
            <a:ext cx="68307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EchoPlay</a:t>
            </a:r>
            <a:endParaRPr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B11901150 </a:t>
            </a:r>
            <a:r>
              <a:rPr lang="en"/>
              <a:t>易靖杰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B11901173 陳顗帆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ARM Filter &amp; FFT</a:t>
            </a:r>
            <a:endParaRPr/>
          </a:p>
        </p:txBody>
      </p:sp>
      <p:sp>
        <p:nvSpPr>
          <p:cNvPr id="816" name="Google Shape;816;p30"/>
          <p:cNvSpPr txBox="1"/>
          <p:nvPr>
            <p:ph idx="1" type="body"/>
          </p:nvPr>
        </p:nvSpPr>
        <p:spPr>
          <a:xfrm>
            <a:off x="720000" y="1215750"/>
            <a:ext cx="77109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 </a:t>
            </a:r>
            <a:r>
              <a:rPr lang="en" sz="1700"/>
              <a:t>process</a:t>
            </a:r>
            <a:r>
              <a:rPr lang="en" sz="1700"/>
              <a:t> the data efficiently FFT size cannot be to large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Must capture temporal qualities since keyword appears at different time in Audio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the transmission time of WIFI to </a:t>
            </a:r>
            <a:r>
              <a:rPr lang="en" sz="1700"/>
              <a:t>preprocess</a:t>
            </a:r>
            <a:r>
              <a:rPr lang="en" sz="1700"/>
              <a:t>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Implement STFT by sequentially </a:t>
            </a:r>
            <a:r>
              <a:rPr lang="en" sz="1700"/>
              <a:t>processing</a:t>
            </a:r>
            <a:r>
              <a:rPr lang="en" sz="1700"/>
              <a:t>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ARM Fast RFFT to speed up </a:t>
            </a:r>
            <a:r>
              <a:rPr lang="en" sz="1700"/>
              <a:t>processing</a:t>
            </a:r>
            <a:r>
              <a:rPr lang="en" sz="1700"/>
              <a:t> time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ARM Filter &amp; FFT</a:t>
            </a:r>
            <a:endParaRPr/>
          </a:p>
        </p:txBody>
      </p:sp>
      <p:sp>
        <p:nvSpPr>
          <p:cNvPr id="822" name="Google Shape;822;p31"/>
          <p:cNvSpPr txBox="1"/>
          <p:nvPr>
            <p:ph idx="1" type="body"/>
          </p:nvPr>
        </p:nvSpPr>
        <p:spPr>
          <a:xfrm>
            <a:off x="720000" y="1215750"/>
            <a:ext cx="7710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short-time Fourier transform (STFT) is used to analyze how the frequency content of a nonstationary signal changes over time</a:t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823" name="Google Shape;8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350" y="1870550"/>
            <a:ext cx="3737949" cy="28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25" y="1999050"/>
            <a:ext cx="42475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25" y="2571750"/>
            <a:ext cx="4247527" cy="180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ARM Filter &amp; FFT</a:t>
            </a:r>
            <a:endParaRPr/>
          </a:p>
        </p:txBody>
      </p:sp>
      <p:sp>
        <p:nvSpPr>
          <p:cNvPr id="831" name="Google Shape;831;p32"/>
          <p:cNvSpPr txBox="1"/>
          <p:nvPr>
            <p:ph idx="1" type="body"/>
          </p:nvPr>
        </p:nvSpPr>
        <p:spPr>
          <a:xfrm>
            <a:off x="720000" y="1215750"/>
            <a:ext cx="7710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Ideally, perform STFT on our audio recording and store in 2D array</a:t>
            </a:r>
            <a:endParaRPr sz="2400">
              <a:highlight>
                <a:schemeClr val="lt1"/>
              </a:highlight>
            </a:endParaRPr>
          </a:p>
        </p:txBody>
      </p:sp>
      <p:sp>
        <p:nvSpPr>
          <p:cNvPr id="832" name="Google Shape;832;p32"/>
          <p:cNvSpPr/>
          <p:nvPr/>
        </p:nvSpPr>
        <p:spPr>
          <a:xfrm>
            <a:off x="892650" y="1738425"/>
            <a:ext cx="5981400" cy="6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second Sound Recording at 8192 Hertz: int32_t Audio[8192]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3" name="Google Shape;833;p32"/>
          <p:cNvSpPr/>
          <p:nvPr/>
        </p:nvSpPr>
        <p:spPr>
          <a:xfrm>
            <a:off x="2593550" y="2731250"/>
            <a:ext cx="2673900" cy="158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2D Spectrogram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32"/>
          <p:cNvSpPr txBox="1"/>
          <p:nvPr/>
        </p:nvSpPr>
        <p:spPr>
          <a:xfrm>
            <a:off x="3747825" y="4223150"/>
            <a:ext cx="5694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5" name="Google Shape;835;p32"/>
          <p:cNvSpPr txBox="1"/>
          <p:nvPr/>
        </p:nvSpPr>
        <p:spPr>
          <a:xfrm>
            <a:off x="1664000" y="3285325"/>
            <a:ext cx="929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36" name="Google Shape;836;p32"/>
          <p:cNvCxnSpPr/>
          <p:nvPr/>
        </p:nvCxnSpPr>
        <p:spPr>
          <a:xfrm>
            <a:off x="1331200" y="2364025"/>
            <a:ext cx="142290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32"/>
          <p:cNvCxnSpPr/>
          <p:nvPr/>
        </p:nvCxnSpPr>
        <p:spPr>
          <a:xfrm>
            <a:off x="1896725" y="2364025"/>
            <a:ext cx="1190400" cy="3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32"/>
          <p:cNvCxnSpPr/>
          <p:nvPr/>
        </p:nvCxnSpPr>
        <p:spPr>
          <a:xfrm>
            <a:off x="2668825" y="2364025"/>
            <a:ext cx="69360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32"/>
          <p:cNvCxnSpPr/>
          <p:nvPr/>
        </p:nvCxnSpPr>
        <p:spPr>
          <a:xfrm flipH="1">
            <a:off x="4705250" y="2358325"/>
            <a:ext cx="5622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32"/>
          <p:cNvCxnSpPr/>
          <p:nvPr/>
        </p:nvCxnSpPr>
        <p:spPr>
          <a:xfrm flipH="1">
            <a:off x="4992050" y="2349775"/>
            <a:ext cx="8376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32"/>
          <p:cNvCxnSpPr/>
          <p:nvPr/>
        </p:nvCxnSpPr>
        <p:spPr>
          <a:xfrm flipH="1">
            <a:off x="5152725" y="2338525"/>
            <a:ext cx="1265400" cy="3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32"/>
          <p:cNvSpPr/>
          <p:nvPr/>
        </p:nvSpPr>
        <p:spPr>
          <a:xfrm>
            <a:off x="3301613" y="2488638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32"/>
          <p:cNvSpPr/>
          <p:nvPr/>
        </p:nvSpPr>
        <p:spPr>
          <a:xfrm>
            <a:off x="3599313" y="2488638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32"/>
          <p:cNvSpPr/>
          <p:nvPr/>
        </p:nvSpPr>
        <p:spPr>
          <a:xfrm>
            <a:off x="3897013" y="2488638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p32"/>
          <p:cNvSpPr/>
          <p:nvPr/>
        </p:nvSpPr>
        <p:spPr>
          <a:xfrm>
            <a:off x="4194713" y="2488638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32"/>
          <p:cNvSpPr/>
          <p:nvPr/>
        </p:nvSpPr>
        <p:spPr>
          <a:xfrm>
            <a:off x="4492413" y="2488638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7" name="Google Shape;847;p32"/>
          <p:cNvCxnSpPr/>
          <p:nvPr/>
        </p:nvCxnSpPr>
        <p:spPr>
          <a:xfrm>
            <a:off x="5267450" y="3491875"/>
            <a:ext cx="22722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32"/>
          <p:cNvSpPr txBox="1"/>
          <p:nvPr/>
        </p:nvSpPr>
        <p:spPr>
          <a:xfrm>
            <a:off x="6874050" y="3580475"/>
            <a:ext cx="837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TCP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ARM Filter &amp; FFT</a:t>
            </a:r>
            <a:endParaRPr/>
          </a:p>
        </p:txBody>
      </p:sp>
      <p:sp>
        <p:nvSpPr>
          <p:cNvPr id="854" name="Google Shape;854;p33"/>
          <p:cNvSpPr txBox="1"/>
          <p:nvPr>
            <p:ph idx="1" type="body"/>
          </p:nvPr>
        </p:nvSpPr>
        <p:spPr>
          <a:xfrm>
            <a:off x="720000" y="1215750"/>
            <a:ext cx="77109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Explore the Locality of STFT to </a:t>
            </a:r>
            <a:r>
              <a:rPr lang="en" sz="17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en" sz="1700">
                <a:solidFill>
                  <a:srgbClr val="21212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packets sequentially</a:t>
            </a:r>
            <a:endParaRPr sz="2400">
              <a:highlight>
                <a:schemeClr val="lt1"/>
              </a:highlight>
            </a:endParaRPr>
          </a:p>
        </p:txBody>
      </p:sp>
      <p:sp>
        <p:nvSpPr>
          <p:cNvPr id="855" name="Google Shape;855;p33"/>
          <p:cNvSpPr/>
          <p:nvPr/>
        </p:nvSpPr>
        <p:spPr>
          <a:xfrm>
            <a:off x="892650" y="1738425"/>
            <a:ext cx="5981400" cy="6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second Sound Recording at 8192 Hertz: int32_t Audio[8192]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6" name="Google Shape;856;p33"/>
          <p:cNvSpPr txBox="1"/>
          <p:nvPr/>
        </p:nvSpPr>
        <p:spPr>
          <a:xfrm>
            <a:off x="1349850" y="3199250"/>
            <a:ext cx="929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57" name="Google Shape;857;p33"/>
          <p:cNvCxnSpPr>
            <a:endCxn id="858" idx="0"/>
          </p:cNvCxnSpPr>
          <p:nvPr/>
        </p:nvCxnSpPr>
        <p:spPr>
          <a:xfrm>
            <a:off x="1157575" y="2352650"/>
            <a:ext cx="5826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33"/>
          <p:cNvCxnSpPr>
            <a:endCxn id="858" idx="0"/>
          </p:cNvCxnSpPr>
          <p:nvPr/>
        </p:nvCxnSpPr>
        <p:spPr>
          <a:xfrm flipH="1">
            <a:off x="1740175" y="2340950"/>
            <a:ext cx="5880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33"/>
          <p:cNvSpPr/>
          <p:nvPr/>
        </p:nvSpPr>
        <p:spPr>
          <a:xfrm>
            <a:off x="5068888" y="2982863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p33"/>
          <p:cNvSpPr/>
          <p:nvPr/>
        </p:nvSpPr>
        <p:spPr>
          <a:xfrm>
            <a:off x="5366588" y="2982863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2" name="Google Shape;862;p33"/>
          <p:cNvSpPr/>
          <p:nvPr/>
        </p:nvSpPr>
        <p:spPr>
          <a:xfrm>
            <a:off x="5664288" y="2982863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3" name="Google Shape;863;p33"/>
          <p:cNvSpPr/>
          <p:nvPr/>
        </p:nvSpPr>
        <p:spPr>
          <a:xfrm>
            <a:off x="5961988" y="2982863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33"/>
          <p:cNvSpPr/>
          <p:nvPr/>
        </p:nvSpPr>
        <p:spPr>
          <a:xfrm>
            <a:off x="6259688" y="2982863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5" name="Google Shape;865;p33"/>
          <p:cNvCxnSpPr/>
          <p:nvPr/>
        </p:nvCxnSpPr>
        <p:spPr>
          <a:xfrm>
            <a:off x="1271800" y="3555050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33"/>
          <p:cNvSpPr txBox="1"/>
          <p:nvPr/>
        </p:nvSpPr>
        <p:spPr>
          <a:xfrm>
            <a:off x="1370950" y="3661250"/>
            <a:ext cx="837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TCP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33"/>
          <p:cNvSpPr/>
          <p:nvPr/>
        </p:nvSpPr>
        <p:spPr>
          <a:xfrm>
            <a:off x="1242475" y="2748350"/>
            <a:ext cx="995400" cy="4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Size 256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33"/>
          <p:cNvSpPr txBox="1"/>
          <p:nvPr/>
        </p:nvSpPr>
        <p:spPr>
          <a:xfrm>
            <a:off x="2471825" y="3212275"/>
            <a:ext cx="929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8" name="Google Shape;868;p33"/>
          <p:cNvCxnSpPr>
            <a:endCxn id="869" idx="0"/>
          </p:cNvCxnSpPr>
          <p:nvPr/>
        </p:nvCxnSpPr>
        <p:spPr>
          <a:xfrm>
            <a:off x="2279550" y="2365675"/>
            <a:ext cx="5826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33"/>
          <p:cNvCxnSpPr>
            <a:endCxn id="869" idx="0"/>
          </p:cNvCxnSpPr>
          <p:nvPr/>
        </p:nvCxnSpPr>
        <p:spPr>
          <a:xfrm flipH="1">
            <a:off x="2862150" y="2353975"/>
            <a:ext cx="5880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33"/>
          <p:cNvSpPr/>
          <p:nvPr/>
        </p:nvSpPr>
        <p:spPr>
          <a:xfrm>
            <a:off x="2364450" y="2761375"/>
            <a:ext cx="995400" cy="4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33"/>
          <p:cNvSpPr txBox="1"/>
          <p:nvPr/>
        </p:nvSpPr>
        <p:spPr>
          <a:xfrm>
            <a:off x="3686925" y="3232075"/>
            <a:ext cx="9297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frequency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2" name="Google Shape;872;p33"/>
          <p:cNvCxnSpPr>
            <a:endCxn id="873" idx="0"/>
          </p:cNvCxnSpPr>
          <p:nvPr/>
        </p:nvCxnSpPr>
        <p:spPr>
          <a:xfrm>
            <a:off x="3494650" y="2385475"/>
            <a:ext cx="58260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33"/>
          <p:cNvCxnSpPr>
            <a:endCxn id="873" idx="0"/>
          </p:cNvCxnSpPr>
          <p:nvPr/>
        </p:nvCxnSpPr>
        <p:spPr>
          <a:xfrm flipH="1">
            <a:off x="4077250" y="2373775"/>
            <a:ext cx="588000" cy="4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33"/>
          <p:cNvSpPr/>
          <p:nvPr/>
        </p:nvSpPr>
        <p:spPr>
          <a:xfrm>
            <a:off x="3579550" y="2781175"/>
            <a:ext cx="995400" cy="45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5" name="Google Shape;875;p33"/>
          <p:cNvCxnSpPr/>
          <p:nvPr/>
        </p:nvCxnSpPr>
        <p:spPr>
          <a:xfrm>
            <a:off x="2649888" y="3555050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33"/>
          <p:cNvSpPr txBox="1"/>
          <p:nvPr/>
        </p:nvSpPr>
        <p:spPr>
          <a:xfrm>
            <a:off x="2617025" y="3661250"/>
            <a:ext cx="837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TCP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7" name="Google Shape;877;p33"/>
          <p:cNvCxnSpPr/>
          <p:nvPr/>
        </p:nvCxnSpPr>
        <p:spPr>
          <a:xfrm>
            <a:off x="3982700" y="3555050"/>
            <a:ext cx="0" cy="60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33"/>
          <p:cNvSpPr txBox="1"/>
          <p:nvPr/>
        </p:nvSpPr>
        <p:spPr>
          <a:xfrm>
            <a:off x="3982700" y="3654425"/>
            <a:ext cx="837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TCP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RTOS</a:t>
            </a:r>
            <a:endParaRPr/>
          </a:p>
        </p:txBody>
      </p:sp>
      <p:sp>
        <p:nvSpPr>
          <p:cNvPr id="884" name="Google Shape;884;p34"/>
          <p:cNvSpPr txBox="1"/>
          <p:nvPr>
            <p:ph idx="1" type="body"/>
          </p:nvPr>
        </p:nvSpPr>
        <p:spPr>
          <a:xfrm>
            <a:off x="720000" y="1215750"/>
            <a:ext cx="77109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User repeated button press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Wait for Server to Setup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Handle </a:t>
            </a:r>
            <a:r>
              <a:rPr lang="en" sz="1700"/>
              <a:t>Interrupts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Multiple Threads for WIFI, DMA, FFT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blocking for </a:t>
            </a:r>
            <a:r>
              <a:rPr lang="en" sz="1700"/>
              <a:t>interrupt</a:t>
            </a:r>
            <a:r>
              <a:rPr lang="en" sz="1700"/>
              <a:t> triggers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Manage Priority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</a:t>
            </a:r>
            <a:endParaRPr/>
          </a:p>
        </p:txBody>
      </p:sp>
      <p:sp>
        <p:nvSpPr>
          <p:cNvPr id="890" name="Google Shape;890;p35"/>
          <p:cNvSpPr txBox="1"/>
          <p:nvPr>
            <p:ph idx="1" type="body"/>
          </p:nvPr>
        </p:nvSpPr>
        <p:spPr>
          <a:xfrm>
            <a:off x="720000" y="1215750"/>
            <a:ext cx="77109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Goal: </a:t>
            </a:r>
            <a:r>
              <a:rPr lang="en" sz="1700"/>
              <a:t>Serve as a Wi-Fi server node connecting to a speaker via BLE. Utilize our ML model and Python libraries to efficiently control the speaker for loading and playing YouTube music.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1" name="Google Shape;8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75" y="2525642"/>
            <a:ext cx="2470250" cy="1523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35"/>
          <p:cNvCxnSpPr>
            <a:stCxn id="891" idx="3"/>
            <a:endCxn id="893" idx="1"/>
          </p:cNvCxnSpPr>
          <p:nvPr/>
        </p:nvCxnSpPr>
        <p:spPr>
          <a:xfrm>
            <a:off x="3042924" y="3287333"/>
            <a:ext cx="170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35"/>
          <p:cNvCxnSpPr>
            <a:stCxn id="893" idx="2"/>
            <a:endCxn id="895" idx="1"/>
          </p:cNvCxnSpPr>
          <p:nvPr/>
        </p:nvCxnSpPr>
        <p:spPr>
          <a:xfrm>
            <a:off x="5754350" y="4049036"/>
            <a:ext cx="539400" cy="4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893" name="Google Shape;8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825" y="2525662"/>
            <a:ext cx="2007050" cy="15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5"/>
          <p:cNvPicPr preferRelativeResize="0"/>
          <p:nvPr/>
        </p:nvPicPr>
        <p:blipFill rotWithShape="1">
          <a:blip r:embed="rId5">
            <a:alphaModFix/>
          </a:blip>
          <a:srcRect b="19930" l="32322" r="33524" t="16778"/>
          <a:stretch/>
        </p:blipFill>
        <p:spPr>
          <a:xfrm>
            <a:off x="6293675" y="4084238"/>
            <a:ext cx="719788" cy="7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35"/>
          <p:cNvSpPr txBox="1"/>
          <p:nvPr/>
        </p:nvSpPr>
        <p:spPr>
          <a:xfrm>
            <a:off x="4798300" y="4272075"/>
            <a:ext cx="1431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URL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7" name="Google Shape;897;p35"/>
          <p:cNvPicPr preferRelativeResize="0"/>
          <p:nvPr/>
        </p:nvPicPr>
        <p:blipFill rotWithShape="1">
          <a:blip r:embed="rId6">
            <a:alphaModFix/>
          </a:blip>
          <a:srcRect b="0" l="7551" r="45367" t="0"/>
          <a:stretch/>
        </p:blipFill>
        <p:spPr>
          <a:xfrm>
            <a:off x="7737374" y="2415788"/>
            <a:ext cx="1233250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35"/>
          <p:cNvCxnSpPr>
            <a:stCxn id="893" idx="3"/>
            <a:endCxn id="897" idx="1"/>
          </p:cNvCxnSpPr>
          <p:nvPr/>
        </p:nvCxnSpPr>
        <p:spPr>
          <a:xfrm>
            <a:off x="6757875" y="3287349"/>
            <a:ext cx="97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35"/>
          <p:cNvSpPr txBox="1"/>
          <p:nvPr/>
        </p:nvSpPr>
        <p:spPr>
          <a:xfrm>
            <a:off x="6913125" y="2826000"/>
            <a:ext cx="6501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0" name="Google Shape;900;p35"/>
          <p:cNvSpPr txBox="1"/>
          <p:nvPr/>
        </p:nvSpPr>
        <p:spPr>
          <a:xfrm>
            <a:off x="3042925" y="2638200"/>
            <a:ext cx="1552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Spectrogram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STM32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YouTube Streaming</a:t>
            </a:r>
            <a:endParaRPr/>
          </a:p>
        </p:txBody>
      </p:sp>
      <p:sp>
        <p:nvSpPr>
          <p:cNvPr id="906" name="Google Shape;906;p36"/>
          <p:cNvSpPr txBox="1"/>
          <p:nvPr>
            <p:ph idx="1" type="body"/>
          </p:nvPr>
        </p:nvSpPr>
        <p:spPr>
          <a:xfrm>
            <a:off x="720000" y="1215750"/>
            <a:ext cx="7710900" cy="26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Python library used : </a:t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700"/>
              <a:t>python-vlc 3.0.21203</a:t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 Light"/>
              <a:buChar char="●"/>
            </a:pPr>
            <a:r>
              <a:rPr lang="en" sz="1700"/>
              <a:t>yt-dlp 2024.12.13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Predetermined genre : </a:t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Classic</a:t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Rock</a:t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Pop</a:t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Hits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Predetermined a playlist for each genre</a:t>
            </a:r>
            <a:endParaRPr sz="1700"/>
          </a:p>
        </p:txBody>
      </p:sp>
      <p:grpSp>
        <p:nvGrpSpPr>
          <p:cNvPr id="907" name="Google Shape;907;p36"/>
          <p:cNvGrpSpPr/>
          <p:nvPr/>
        </p:nvGrpSpPr>
        <p:grpSpPr>
          <a:xfrm>
            <a:off x="5778126" y="663200"/>
            <a:ext cx="2512500" cy="910749"/>
            <a:chOff x="5794675" y="663200"/>
            <a:chExt cx="2512500" cy="910749"/>
          </a:xfrm>
        </p:grpSpPr>
        <p:pic>
          <p:nvPicPr>
            <p:cNvPr id="908" name="Google Shape;908;p36"/>
            <p:cNvPicPr preferRelativeResize="0"/>
            <p:nvPr/>
          </p:nvPicPr>
          <p:blipFill rotWithShape="1">
            <a:blip r:embed="rId3">
              <a:alphaModFix/>
            </a:blip>
            <a:srcRect b="0" l="0" r="29799" t="0"/>
            <a:stretch/>
          </p:blipFill>
          <p:spPr>
            <a:xfrm>
              <a:off x="5794675" y="663200"/>
              <a:ext cx="1610108" cy="910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9" name="Google Shape;909;p36"/>
            <p:cNvSpPr txBox="1"/>
            <p:nvPr/>
          </p:nvSpPr>
          <p:spPr>
            <a:xfrm>
              <a:off x="7404775" y="1010950"/>
              <a:ext cx="9024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Classic</a:t>
              </a:r>
              <a:endPara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0" name="Google Shape;910;p36"/>
          <p:cNvGrpSpPr/>
          <p:nvPr/>
        </p:nvGrpSpPr>
        <p:grpSpPr>
          <a:xfrm>
            <a:off x="5778126" y="3673125"/>
            <a:ext cx="2306775" cy="928800"/>
            <a:chOff x="5612225" y="3395475"/>
            <a:chExt cx="2306775" cy="928800"/>
          </a:xfrm>
        </p:grpSpPr>
        <p:pic>
          <p:nvPicPr>
            <p:cNvPr id="911" name="Google Shape;91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2225" y="3395475"/>
              <a:ext cx="1646774" cy="9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2" name="Google Shape;912;p36"/>
            <p:cNvSpPr txBox="1"/>
            <p:nvPr/>
          </p:nvSpPr>
          <p:spPr>
            <a:xfrm>
              <a:off x="7259000" y="3671800"/>
              <a:ext cx="6600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Hits</a:t>
              </a:r>
              <a:endPara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3" name="Google Shape;913;p36"/>
          <p:cNvGrpSpPr/>
          <p:nvPr/>
        </p:nvGrpSpPr>
        <p:grpSpPr>
          <a:xfrm>
            <a:off x="5778126" y="1654475"/>
            <a:ext cx="2359869" cy="928800"/>
            <a:chOff x="6225881" y="2029331"/>
            <a:chExt cx="2359869" cy="928800"/>
          </a:xfrm>
        </p:grpSpPr>
        <p:pic>
          <p:nvPicPr>
            <p:cNvPr id="914" name="Google Shape;91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25881" y="2029331"/>
              <a:ext cx="1646768" cy="9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p36"/>
            <p:cNvSpPr txBox="1"/>
            <p:nvPr/>
          </p:nvSpPr>
          <p:spPr>
            <a:xfrm>
              <a:off x="7872650" y="2377088"/>
              <a:ext cx="713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Rock</a:t>
              </a:r>
              <a:endPara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16" name="Google Shape;916;p36"/>
          <p:cNvGrpSpPr/>
          <p:nvPr/>
        </p:nvGrpSpPr>
        <p:grpSpPr>
          <a:xfrm>
            <a:off x="5778126" y="2663800"/>
            <a:ext cx="2359884" cy="928800"/>
            <a:chOff x="3487666" y="1988468"/>
            <a:chExt cx="2359884" cy="928800"/>
          </a:xfrm>
        </p:grpSpPr>
        <p:pic>
          <p:nvPicPr>
            <p:cNvPr id="917" name="Google Shape;917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666" y="1988468"/>
              <a:ext cx="1646788" cy="92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36"/>
            <p:cNvSpPr txBox="1"/>
            <p:nvPr/>
          </p:nvSpPr>
          <p:spPr>
            <a:xfrm>
              <a:off x="5134450" y="2243163"/>
              <a:ext cx="713100" cy="41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Pop</a:t>
              </a:r>
              <a:endPara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ML Model</a:t>
            </a:r>
            <a:endParaRPr/>
          </a:p>
        </p:txBody>
      </p:sp>
      <p:sp>
        <p:nvSpPr>
          <p:cNvPr id="924" name="Google Shape;924;p37"/>
          <p:cNvSpPr txBox="1"/>
          <p:nvPr>
            <p:ph idx="1" type="body"/>
          </p:nvPr>
        </p:nvSpPr>
        <p:spPr>
          <a:xfrm>
            <a:off x="720000" y="1178225"/>
            <a:ext cx="7710900" cy="1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</a:t>
            </a:r>
            <a:r>
              <a:rPr lang="en" sz="1700"/>
              <a:t> : A model for classifying </a:t>
            </a:r>
            <a:r>
              <a:rPr b="1" lang="en" sz="1700"/>
              <a:t>9</a:t>
            </a:r>
            <a:r>
              <a:rPr lang="en" sz="1700"/>
              <a:t> keywords is too difficult to train.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 : Split it into two different models 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Genre spotting</a:t>
            </a:r>
            <a:r>
              <a:rPr lang="en" sz="1700"/>
              <a:t> : Select which playlist to be played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Command spotting</a:t>
            </a:r>
            <a:r>
              <a:rPr lang="en" sz="1700"/>
              <a:t> : Select when or which song to be played</a:t>
            </a:r>
            <a:endParaRPr sz="1700"/>
          </a:p>
        </p:txBody>
      </p:sp>
      <p:sp>
        <p:nvSpPr>
          <p:cNvPr id="925" name="Google Shape;925;p37"/>
          <p:cNvSpPr txBox="1"/>
          <p:nvPr/>
        </p:nvSpPr>
        <p:spPr>
          <a:xfrm>
            <a:off x="853400" y="2603550"/>
            <a:ext cx="3583800" cy="1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Genre spotting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model classify received audio input into: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Classic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Rock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Hits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6" name="Google Shape;926;p37"/>
          <p:cNvSpPr txBox="1"/>
          <p:nvPr/>
        </p:nvSpPr>
        <p:spPr>
          <a:xfrm>
            <a:off x="4572000" y="2603550"/>
            <a:ext cx="39258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</a:t>
            </a: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spotting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model classify received audio input into: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Pause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Next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Choose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Training Dataset Collection</a:t>
            </a:r>
            <a:endParaRPr/>
          </a:p>
        </p:txBody>
      </p:sp>
      <p:sp>
        <p:nvSpPr>
          <p:cNvPr id="932" name="Google Shape;932;p38"/>
          <p:cNvSpPr txBox="1"/>
          <p:nvPr>
            <p:ph idx="1" type="body"/>
          </p:nvPr>
        </p:nvSpPr>
        <p:spPr>
          <a:xfrm>
            <a:off x="505325" y="1025825"/>
            <a:ext cx="81087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</a:t>
            </a:r>
            <a:r>
              <a:rPr lang="en" sz="1700"/>
              <a:t> :</a:t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Google Speech Command Dataset does not contain our desired keywords.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</a:t>
            </a:r>
            <a:r>
              <a:rPr lang="en" sz="1700"/>
              <a:t>equires </a:t>
            </a:r>
            <a:r>
              <a:rPr b="1" lang="en" sz="1700"/>
              <a:t>thousands</a:t>
            </a:r>
            <a:r>
              <a:rPr lang="en" sz="1700"/>
              <a:t> of samples per keyword.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 :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 </a:t>
            </a:r>
            <a:r>
              <a:rPr lang="en" sz="1700"/>
              <a:t>pre trained</a:t>
            </a:r>
            <a:r>
              <a:rPr lang="en" sz="1700"/>
              <a:t> Text-to-Speech model.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Library used : </a:t>
            </a:r>
            <a:r>
              <a:rPr lang="en" sz="1700"/>
              <a:t>TTS 0.22.0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Pros : </a:t>
            </a:r>
            <a:r>
              <a:rPr lang="en" sz="1700"/>
              <a:t>We can generate samples that match the format of those recorded on the STM32.</a:t>
            </a:r>
            <a:endParaRPr sz="1100">
              <a:solidFill>
                <a:srgbClr val="0E0E0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Cons : The model currently supports only about </a:t>
            </a:r>
            <a:r>
              <a:rPr b="1" lang="en" sz="1700"/>
              <a:t>109</a:t>
            </a:r>
            <a:r>
              <a:rPr lang="en" sz="1700"/>
              <a:t> different speakers.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Training Dataset Augmentation</a:t>
            </a:r>
            <a:endParaRPr/>
          </a:p>
        </p:txBody>
      </p:sp>
      <p:sp>
        <p:nvSpPr>
          <p:cNvPr id="938" name="Google Shape;938;p39"/>
          <p:cNvSpPr txBox="1"/>
          <p:nvPr>
            <p:ph idx="1" type="body"/>
          </p:nvPr>
        </p:nvSpPr>
        <p:spPr>
          <a:xfrm>
            <a:off x="720000" y="1178225"/>
            <a:ext cx="77109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 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</a:t>
            </a:r>
            <a:r>
              <a:rPr lang="en" sz="1700"/>
              <a:t>odel currently supports only about 109 different speakers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Falls significantly short of the target of 1,000.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 :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</a:t>
            </a:r>
            <a:r>
              <a:rPr lang="en" sz="1700"/>
              <a:t>or each speaker a</a:t>
            </a:r>
            <a:r>
              <a:rPr lang="en" sz="1700"/>
              <a:t>ugment the samples using the following techniques: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Pitch shifting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stretching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Adding noise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Adding </a:t>
            </a:r>
            <a:r>
              <a:rPr lang="en" sz="1700"/>
              <a:t>reverberation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Adjusting volume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</a:t>
            </a:r>
            <a:r>
              <a:rPr lang="en" sz="1700"/>
              <a:t>andomly apply these parameters to generate 10 augmented samples.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11" name="Google Shape;711;p22"/>
          <p:cNvSpPr txBox="1"/>
          <p:nvPr>
            <p:ph idx="1" type="body"/>
          </p:nvPr>
        </p:nvSpPr>
        <p:spPr>
          <a:xfrm>
            <a:off x="720000" y="1215750"/>
            <a:ext cx="7710900" cy="23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Motivation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Implementation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STM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RPI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Results &amp; Demonstration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Reference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Customized Noise</a:t>
            </a:r>
            <a:endParaRPr/>
          </a:p>
        </p:txBody>
      </p:sp>
      <p:sp>
        <p:nvSpPr>
          <p:cNvPr id="944" name="Google Shape;944;p40"/>
          <p:cNvSpPr txBox="1"/>
          <p:nvPr>
            <p:ph idx="1" type="body"/>
          </p:nvPr>
        </p:nvSpPr>
        <p:spPr>
          <a:xfrm>
            <a:off x="720000" y="1178225"/>
            <a:ext cx="7710900" cy="3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 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</a:t>
            </a:r>
            <a:r>
              <a:rPr lang="en" sz="1700"/>
              <a:t>amples generated by the TTS model are overly clean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Recording conditions significantly different from STM32.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 :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recorded background noise using the STM32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Randomly applied them to the audio samples 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Accuracy improve from 70% to 90%.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Model Results</a:t>
            </a:r>
            <a:endParaRPr/>
          </a:p>
        </p:txBody>
      </p:sp>
      <p:pic>
        <p:nvPicPr>
          <p:cNvPr id="950" name="Google Shape;9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913" y="3434150"/>
            <a:ext cx="6795077" cy="11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488" y="1683240"/>
            <a:ext cx="6795017" cy="11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1"/>
          <p:cNvSpPr txBox="1"/>
          <p:nvPr/>
        </p:nvSpPr>
        <p:spPr>
          <a:xfrm>
            <a:off x="1175650" y="1255575"/>
            <a:ext cx="4537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Command Spotting :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3" name="Google Shape;953;p41"/>
          <p:cNvSpPr txBox="1"/>
          <p:nvPr/>
        </p:nvSpPr>
        <p:spPr>
          <a:xfrm>
            <a:off x="1175650" y="3006350"/>
            <a:ext cx="4537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Genre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Spotting : 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- Finite State Machine</a:t>
            </a:r>
            <a:endParaRPr/>
          </a:p>
        </p:txBody>
      </p:sp>
      <p:sp>
        <p:nvSpPr>
          <p:cNvPr id="959" name="Google Shape;959;p42"/>
          <p:cNvSpPr/>
          <p:nvPr/>
        </p:nvSpPr>
        <p:spPr>
          <a:xfrm>
            <a:off x="583625" y="1332850"/>
            <a:ext cx="2874600" cy="9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Genre State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2"/>
          <p:cNvSpPr/>
          <p:nvPr/>
        </p:nvSpPr>
        <p:spPr>
          <a:xfrm>
            <a:off x="3083100" y="2837650"/>
            <a:ext cx="2977800" cy="10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Player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State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1" name="Google Shape;961;p42"/>
          <p:cNvCxnSpPr>
            <a:stCxn id="960" idx="0"/>
            <a:endCxn id="959" idx="3"/>
          </p:cNvCxnSpPr>
          <p:nvPr/>
        </p:nvCxnSpPr>
        <p:spPr>
          <a:xfrm flipH="1" rot="5400000">
            <a:off x="3491400" y="1757050"/>
            <a:ext cx="1047300" cy="1113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62" name="Google Shape;962;p42"/>
          <p:cNvSpPr txBox="1"/>
          <p:nvPr/>
        </p:nvSpPr>
        <p:spPr>
          <a:xfrm>
            <a:off x="4750475" y="1254701"/>
            <a:ext cx="31971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 : Hits, Pop, Rock, Classic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Activate command spotting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Load YouTube URL 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depending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on keyword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2"/>
          <p:cNvSpPr txBox="1"/>
          <p:nvPr/>
        </p:nvSpPr>
        <p:spPr>
          <a:xfrm>
            <a:off x="6060900" y="2837650"/>
            <a:ext cx="30591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 : Start,</a:t>
            </a: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Pause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Play / pause the music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 : Next, Back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URL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64" name="Google Shape;964;p42"/>
          <p:cNvCxnSpPr>
            <a:stCxn id="960" idx="1"/>
            <a:endCxn id="959" idx="2"/>
          </p:cNvCxnSpPr>
          <p:nvPr/>
        </p:nvCxnSpPr>
        <p:spPr>
          <a:xfrm rot="10800000">
            <a:off x="2020800" y="2248150"/>
            <a:ext cx="1062300" cy="1125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42"/>
          <p:cNvSpPr txBox="1"/>
          <p:nvPr/>
        </p:nvSpPr>
        <p:spPr>
          <a:xfrm>
            <a:off x="196600" y="2725150"/>
            <a:ext cx="27843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Spot : Choose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Activate genre spotting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Pause the music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Demonstration</a:t>
            </a:r>
            <a:endParaRPr/>
          </a:p>
        </p:txBody>
      </p:sp>
      <p:sp>
        <p:nvSpPr>
          <p:cNvPr id="971" name="Google Shape;971;p43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11901150 易靖杰&#10;B11901173 陳顗帆" id="972" name="Google Shape;972;p43" title="ESLAB 2024 Fall | Final Project - AI Voice Controlled Speak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588" y="1293675"/>
            <a:ext cx="6434825" cy="36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17" name="Google Shape;717;p23"/>
          <p:cNvSpPr txBox="1"/>
          <p:nvPr>
            <p:ph idx="1" type="body"/>
          </p:nvPr>
        </p:nvSpPr>
        <p:spPr>
          <a:xfrm>
            <a:off x="720000" y="1215750"/>
            <a:ext cx="7710900" cy="3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Recent advancements in </a:t>
            </a:r>
            <a:r>
              <a:rPr b="1" lang="en" sz="1700"/>
              <a:t>edge computing and AI </a:t>
            </a:r>
            <a:r>
              <a:rPr lang="en" sz="1700"/>
              <a:t>enable efficient, responsive systems by combining </a:t>
            </a:r>
            <a:r>
              <a:rPr b="1" lang="en" sz="1700"/>
              <a:t>low-power microcontrollers</a:t>
            </a:r>
            <a:r>
              <a:rPr lang="en" sz="1700"/>
              <a:t> with </a:t>
            </a:r>
            <a:r>
              <a:rPr b="1" lang="en" sz="1700"/>
              <a:t>capable servers</a:t>
            </a:r>
            <a:r>
              <a:rPr lang="en" sz="1700"/>
              <a:t>. 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STM32 microcontroller as a low-power edge processor, Raspberry Pi runs  machine learning model. 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Aligns with edge computing trends like localized processing, </a:t>
            </a:r>
            <a:r>
              <a:rPr b="1" lang="en" sz="1700"/>
              <a:t>reduced latency</a:t>
            </a:r>
            <a:r>
              <a:rPr lang="en" sz="1700"/>
              <a:t>, and </a:t>
            </a:r>
            <a:r>
              <a:rPr b="1" lang="en" sz="1700"/>
              <a:t>privacy protection</a:t>
            </a:r>
            <a:r>
              <a:rPr lang="en" sz="1700"/>
              <a:t> by </a:t>
            </a:r>
            <a:r>
              <a:rPr b="1" lang="en" sz="1700"/>
              <a:t>minimizing raw data transmission</a:t>
            </a:r>
            <a:r>
              <a:rPr lang="en" sz="1700"/>
              <a:t>. 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Demonstrates a practical, and energy-efficient IoT solution using computing </a:t>
            </a:r>
            <a:r>
              <a:rPr b="1" lang="en" sz="1700"/>
              <a:t>techniques learned in class</a:t>
            </a:r>
            <a:r>
              <a:rPr lang="en" sz="1700"/>
              <a:t>. 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4"/>
          <p:cNvSpPr/>
          <p:nvPr/>
        </p:nvSpPr>
        <p:spPr>
          <a:xfrm>
            <a:off x="4572000" y="1827300"/>
            <a:ext cx="2635800" cy="23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24"/>
          <p:cNvSpPr/>
          <p:nvPr/>
        </p:nvSpPr>
        <p:spPr>
          <a:xfrm>
            <a:off x="800825" y="2402475"/>
            <a:ext cx="2932500" cy="156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2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725" name="Google Shape;725;p24"/>
          <p:cNvSpPr txBox="1"/>
          <p:nvPr>
            <p:ph idx="1" type="body"/>
          </p:nvPr>
        </p:nvSpPr>
        <p:spPr>
          <a:xfrm>
            <a:off x="720000" y="1215750"/>
            <a:ext cx="7710900" cy="9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Voice Controller: STM32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AI Server: RPI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Bluetooth Speaker</a:t>
            </a:r>
            <a:endParaRPr sz="1700"/>
          </a:p>
        </p:txBody>
      </p:sp>
      <p:pic>
        <p:nvPicPr>
          <p:cNvPr id="726" name="Google Shape;7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050" y="2645400"/>
            <a:ext cx="931400" cy="9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63" y="3410377"/>
            <a:ext cx="1678575" cy="12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4"/>
          <p:cNvPicPr preferRelativeResize="0"/>
          <p:nvPr/>
        </p:nvPicPr>
        <p:blipFill rotWithShape="1">
          <a:blip r:embed="rId5">
            <a:alphaModFix/>
          </a:blip>
          <a:srcRect b="0" l="7551" r="45367" t="0"/>
          <a:stretch/>
        </p:blipFill>
        <p:spPr>
          <a:xfrm>
            <a:off x="7847250" y="2824971"/>
            <a:ext cx="805875" cy="113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24"/>
          <p:cNvCxnSpPr>
            <a:stCxn id="723" idx="3"/>
          </p:cNvCxnSpPr>
          <p:nvPr/>
        </p:nvCxnSpPr>
        <p:spPr>
          <a:xfrm>
            <a:off x="3733325" y="3183225"/>
            <a:ext cx="8427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24"/>
          <p:cNvCxnSpPr/>
          <p:nvPr/>
        </p:nvCxnSpPr>
        <p:spPr>
          <a:xfrm>
            <a:off x="7260200" y="3378571"/>
            <a:ext cx="637200" cy="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1" name="Google Shape;7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625" y="2571675"/>
            <a:ext cx="1656478" cy="12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888" y="992850"/>
            <a:ext cx="3894014" cy="2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0750" y="2997890"/>
            <a:ext cx="503837" cy="42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0325" y="2689750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687" y="2504117"/>
            <a:ext cx="2290325" cy="135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endParaRPr/>
          </a:p>
        </p:txBody>
      </p:sp>
      <p:sp>
        <p:nvSpPr>
          <p:cNvPr id="741" name="Google Shape;741;p25"/>
          <p:cNvSpPr txBox="1"/>
          <p:nvPr>
            <p:ph idx="1" type="body"/>
          </p:nvPr>
        </p:nvSpPr>
        <p:spPr>
          <a:xfrm>
            <a:off x="720000" y="1215750"/>
            <a:ext cx="77109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Goal: Act as an IoT edge </a:t>
            </a:r>
            <a:r>
              <a:rPr lang="en" sz="1700"/>
              <a:t>preprocessing device. Use Real Time OS and onboard sensors to efficiently record audio data and process for ML model then send to RPI.</a:t>
            </a:r>
            <a:endParaRPr sz="1700"/>
          </a:p>
        </p:txBody>
      </p:sp>
      <p:pic>
        <p:nvPicPr>
          <p:cNvPr id="742" name="Google Shape;7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725" y="2791543"/>
            <a:ext cx="991575" cy="9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850" y="2425100"/>
            <a:ext cx="2242072" cy="17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9100" y="2525630"/>
            <a:ext cx="2470249" cy="1523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25"/>
          <p:cNvCxnSpPr>
            <a:stCxn id="743" idx="3"/>
            <a:endCxn id="742" idx="1"/>
          </p:cNvCxnSpPr>
          <p:nvPr/>
        </p:nvCxnSpPr>
        <p:spPr>
          <a:xfrm>
            <a:off x="3042922" y="3287325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25"/>
          <p:cNvCxnSpPr/>
          <p:nvPr/>
        </p:nvCxnSpPr>
        <p:spPr>
          <a:xfrm>
            <a:off x="4242397" y="3287313"/>
            <a:ext cx="26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25"/>
          <p:cNvCxnSpPr/>
          <p:nvPr/>
        </p:nvCxnSpPr>
        <p:spPr>
          <a:xfrm>
            <a:off x="6979347" y="3287338"/>
            <a:ext cx="8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8" name="Google Shape;748;p25"/>
          <p:cNvSpPr txBox="1"/>
          <p:nvPr/>
        </p:nvSpPr>
        <p:spPr>
          <a:xfrm>
            <a:off x="7187150" y="2661975"/>
            <a:ext cx="1082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WIFI to Server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Audio &amp; DMA</a:t>
            </a:r>
            <a:endParaRPr/>
          </a:p>
        </p:txBody>
      </p:sp>
      <p:sp>
        <p:nvSpPr>
          <p:cNvPr id="754" name="Google Shape;754;p26"/>
          <p:cNvSpPr txBox="1"/>
          <p:nvPr>
            <p:ph idx="1" type="body"/>
          </p:nvPr>
        </p:nvSpPr>
        <p:spPr>
          <a:xfrm>
            <a:off x="720000" y="1215750"/>
            <a:ext cx="7710900" cy="29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Challenges</a:t>
            </a:r>
            <a:r>
              <a:rPr lang="en" sz="1700"/>
              <a:t>: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Size of STM32’s onboard memory size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Size of TCP transmission packet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Processing</a:t>
            </a:r>
            <a:r>
              <a:rPr lang="en" sz="1700"/>
              <a:t> time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/>
              <a:t>Cannot pause DMA during 1 second recording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Solution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precision, choose largest possible recording array: int32 [8192]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RTOS to start </a:t>
            </a:r>
            <a:r>
              <a:rPr lang="en" sz="1700"/>
              <a:t>preprocessing</a:t>
            </a:r>
            <a:r>
              <a:rPr lang="en" sz="1700"/>
              <a:t> IN ADVANCE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Divide into smaller packets to avoid transmission error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7"/>
          <p:cNvSpPr txBox="1"/>
          <p:nvPr>
            <p:ph idx="1" type="body"/>
          </p:nvPr>
        </p:nvSpPr>
        <p:spPr>
          <a:xfrm>
            <a:off x="720000" y="1215750"/>
            <a:ext cx="7710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While DMA is </a:t>
            </a:r>
            <a:r>
              <a:rPr lang="en" sz="1700"/>
              <a:t>processing</a:t>
            </a:r>
            <a:r>
              <a:rPr lang="en" sz="1700"/>
              <a:t> one half of the array, we can use RTOS to </a:t>
            </a:r>
            <a:r>
              <a:rPr lang="en" sz="1700"/>
              <a:t>preprocess</a:t>
            </a:r>
            <a:r>
              <a:rPr lang="en" sz="1700"/>
              <a:t> the other half</a:t>
            </a:r>
            <a:endParaRPr sz="1700"/>
          </a:p>
        </p:txBody>
      </p:sp>
      <p:sp>
        <p:nvSpPr>
          <p:cNvPr id="760" name="Google Shape;760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Audio &amp; DMA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>
            <a:off x="947475" y="4033625"/>
            <a:ext cx="7365600" cy="6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second Sound Recording at 8192 Hertz: int32_t Audio[8192]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2" name="Google Shape;762;p27"/>
          <p:cNvSpPr/>
          <p:nvPr/>
        </p:nvSpPr>
        <p:spPr>
          <a:xfrm>
            <a:off x="1184350" y="2418325"/>
            <a:ext cx="2323800" cy="5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Raw Audio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3" name="Google Shape;763;p27"/>
          <p:cNvCxnSpPr/>
          <p:nvPr/>
        </p:nvCxnSpPr>
        <p:spPr>
          <a:xfrm>
            <a:off x="1787800" y="2925925"/>
            <a:ext cx="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27"/>
          <p:cNvCxnSpPr/>
          <p:nvPr/>
        </p:nvCxnSpPr>
        <p:spPr>
          <a:xfrm>
            <a:off x="3104675" y="2199325"/>
            <a:ext cx="57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27"/>
          <p:cNvSpPr/>
          <p:nvPr/>
        </p:nvSpPr>
        <p:spPr>
          <a:xfrm>
            <a:off x="2670425" y="1833550"/>
            <a:ext cx="8742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27"/>
          <p:cNvSpPr txBox="1"/>
          <p:nvPr/>
        </p:nvSpPr>
        <p:spPr>
          <a:xfrm>
            <a:off x="1787800" y="2925913"/>
            <a:ext cx="2244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DMA_Half COMPLETE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27"/>
          <p:cNvSpPr/>
          <p:nvPr/>
        </p:nvSpPr>
        <p:spPr>
          <a:xfrm>
            <a:off x="1184350" y="3225975"/>
            <a:ext cx="1206900" cy="5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processed Audio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8" name="Google Shape;768;p27"/>
          <p:cNvCxnSpPr/>
          <p:nvPr/>
        </p:nvCxnSpPr>
        <p:spPr>
          <a:xfrm>
            <a:off x="1787800" y="3733575"/>
            <a:ext cx="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9" name="Google Shape;769;p27"/>
          <p:cNvSpPr txBox="1"/>
          <p:nvPr/>
        </p:nvSpPr>
        <p:spPr>
          <a:xfrm>
            <a:off x="1787800" y="3733563"/>
            <a:ext cx="2244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Store in Recording Array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70" name="Google Shape;770;p27"/>
          <p:cNvCxnSpPr/>
          <p:nvPr/>
        </p:nvCxnSpPr>
        <p:spPr>
          <a:xfrm rot="10800000">
            <a:off x="3868925" y="2173525"/>
            <a:ext cx="1094100" cy="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27"/>
          <p:cNvSpPr/>
          <p:nvPr/>
        </p:nvSpPr>
        <p:spPr>
          <a:xfrm>
            <a:off x="4963025" y="2346150"/>
            <a:ext cx="3034200" cy="767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DMA continues to Load sensor data into lower part of Array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uninterrupted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8"/>
          <p:cNvSpPr txBox="1"/>
          <p:nvPr>
            <p:ph idx="1" type="body"/>
          </p:nvPr>
        </p:nvSpPr>
        <p:spPr>
          <a:xfrm>
            <a:off x="720000" y="1215750"/>
            <a:ext cx="7710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 save memory, only create one large audio array. Raw Audio and Processed Audio are stored on smaller arrays</a:t>
            </a:r>
            <a:endParaRPr sz="1700"/>
          </a:p>
        </p:txBody>
      </p:sp>
      <p:sp>
        <p:nvSpPr>
          <p:cNvPr id="777" name="Google Shape;777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Audio &amp; DMA</a:t>
            </a:r>
            <a:endParaRPr/>
          </a:p>
        </p:txBody>
      </p:sp>
      <p:sp>
        <p:nvSpPr>
          <p:cNvPr id="778" name="Google Shape;778;p28"/>
          <p:cNvSpPr/>
          <p:nvPr/>
        </p:nvSpPr>
        <p:spPr>
          <a:xfrm>
            <a:off x="947475" y="4033625"/>
            <a:ext cx="7365600" cy="6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second Sound Recording at 8192 Hertz: int32_t Audio[8192]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28"/>
          <p:cNvSpPr/>
          <p:nvPr/>
        </p:nvSpPr>
        <p:spPr>
          <a:xfrm>
            <a:off x="1184350" y="2418325"/>
            <a:ext cx="2323800" cy="5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Raw Audio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0" name="Google Shape;780;p28"/>
          <p:cNvCxnSpPr/>
          <p:nvPr/>
        </p:nvCxnSpPr>
        <p:spPr>
          <a:xfrm>
            <a:off x="2554825" y="2925925"/>
            <a:ext cx="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28"/>
          <p:cNvCxnSpPr/>
          <p:nvPr/>
        </p:nvCxnSpPr>
        <p:spPr>
          <a:xfrm>
            <a:off x="1618600" y="2188175"/>
            <a:ext cx="57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28"/>
          <p:cNvSpPr/>
          <p:nvPr/>
        </p:nvSpPr>
        <p:spPr>
          <a:xfrm>
            <a:off x="1184350" y="1822400"/>
            <a:ext cx="8742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2554825" y="2925913"/>
            <a:ext cx="2244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DMA_Full COMPLETE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4" name="Google Shape;784;p28"/>
          <p:cNvSpPr/>
          <p:nvPr/>
        </p:nvSpPr>
        <p:spPr>
          <a:xfrm>
            <a:off x="2306650" y="3225975"/>
            <a:ext cx="1206900" cy="5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processed Audio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5" name="Google Shape;785;p28"/>
          <p:cNvCxnSpPr/>
          <p:nvPr/>
        </p:nvCxnSpPr>
        <p:spPr>
          <a:xfrm>
            <a:off x="2554825" y="3744725"/>
            <a:ext cx="0" cy="2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28"/>
          <p:cNvSpPr txBox="1"/>
          <p:nvPr/>
        </p:nvSpPr>
        <p:spPr>
          <a:xfrm>
            <a:off x="2554825" y="3744713"/>
            <a:ext cx="2244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Store in Recording Array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7" name="Google Shape;787;p28"/>
          <p:cNvCxnSpPr>
            <a:stCxn id="788" idx="1"/>
            <a:endCxn id="779" idx="3"/>
          </p:cNvCxnSpPr>
          <p:nvPr/>
        </p:nvCxnSpPr>
        <p:spPr>
          <a:xfrm flipH="1">
            <a:off x="3508025" y="2340525"/>
            <a:ext cx="14550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28"/>
          <p:cNvSpPr/>
          <p:nvPr/>
        </p:nvSpPr>
        <p:spPr>
          <a:xfrm>
            <a:off x="4963025" y="2086725"/>
            <a:ext cx="3225900" cy="50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Size of Raw Audio data is 1024 int32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28"/>
          <p:cNvSpPr/>
          <p:nvPr/>
        </p:nvSpPr>
        <p:spPr>
          <a:xfrm>
            <a:off x="4838950" y="3060175"/>
            <a:ext cx="3654600" cy="50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Size of Processed Audio data is 512 int32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0" name="Google Shape;790;p28"/>
          <p:cNvCxnSpPr>
            <a:endCxn id="784" idx="3"/>
          </p:cNvCxnSpPr>
          <p:nvPr/>
        </p:nvCxnSpPr>
        <p:spPr>
          <a:xfrm flipH="1">
            <a:off x="3513550" y="3304875"/>
            <a:ext cx="13254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9"/>
          <p:cNvSpPr txBox="1"/>
          <p:nvPr>
            <p:ph idx="1" type="body"/>
          </p:nvPr>
        </p:nvSpPr>
        <p:spPr>
          <a:xfrm>
            <a:off x="720000" y="1215750"/>
            <a:ext cx="7710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 RTOS to control where to place the data recorded from the speaker</a:t>
            </a:r>
            <a:endParaRPr sz="1700"/>
          </a:p>
        </p:txBody>
      </p:sp>
      <p:sp>
        <p:nvSpPr>
          <p:cNvPr id="796" name="Google Shape;796;p2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STM32 - Audio &amp; DMA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"/>
          <p:cNvSpPr/>
          <p:nvPr/>
        </p:nvSpPr>
        <p:spPr>
          <a:xfrm>
            <a:off x="947475" y="4033625"/>
            <a:ext cx="7365600" cy="6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second Sound Recording at 8192 Hertz: int32_t Audio[8192]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1184350" y="2418325"/>
            <a:ext cx="2323800" cy="50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Raw Audio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9" name="Google Shape;799;p29"/>
          <p:cNvCxnSpPr/>
          <p:nvPr/>
        </p:nvCxnSpPr>
        <p:spPr>
          <a:xfrm>
            <a:off x="1618600" y="2188175"/>
            <a:ext cx="5700" cy="2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0" name="Google Shape;800;p29"/>
          <p:cNvSpPr/>
          <p:nvPr/>
        </p:nvSpPr>
        <p:spPr>
          <a:xfrm>
            <a:off x="1184350" y="1822400"/>
            <a:ext cx="874200" cy="3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DMA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01" name="Google Shape;801;p29"/>
          <p:cNvCxnSpPr>
            <a:stCxn id="798" idx="2"/>
          </p:cNvCxnSpPr>
          <p:nvPr/>
        </p:nvCxnSpPr>
        <p:spPr>
          <a:xfrm flipH="1">
            <a:off x="1398550" y="2925925"/>
            <a:ext cx="947700" cy="10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29"/>
          <p:cNvCxnSpPr>
            <a:stCxn id="798" idx="2"/>
          </p:cNvCxnSpPr>
          <p:nvPr/>
        </p:nvCxnSpPr>
        <p:spPr>
          <a:xfrm flipH="1">
            <a:off x="2233450" y="2925925"/>
            <a:ext cx="112800" cy="11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29"/>
          <p:cNvCxnSpPr>
            <a:stCxn id="798" idx="2"/>
          </p:cNvCxnSpPr>
          <p:nvPr/>
        </p:nvCxnSpPr>
        <p:spPr>
          <a:xfrm>
            <a:off x="2346250" y="2925925"/>
            <a:ext cx="5526900" cy="10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29"/>
          <p:cNvCxnSpPr>
            <a:stCxn id="798" idx="2"/>
          </p:cNvCxnSpPr>
          <p:nvPr/>
        </p:nvCxnSpPr>
        <p:spPr>
          <a:xfrm>
            <a:off x="2346250" y="2925925"/>
            <a:ext cx="4387800" cy="11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5" name="Google Shape;805;p29"/>
          <p:cNvSpPr/>
          <p:nvPr/>
        </p:nvSpPr>
        <p:spPr>
          <a:xfrm>
            <a:off x="2673275" y="3711000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29"/>
          <p:cNvSpPr/>
          <p:nvPr/>
        </p:nvSpPr>
        <p:spPr>
          <a:xfrm>
            <a:off x="2970975" y="3711000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7" name="Google Shape;807;p29"/>
          <p:cNvSpPr/>
          <p:nvPr/>
        </p:nvSpPr>
        <p:spPr>
          <a:xfrm>
            <a:off x="3268675" y="3711000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8" name="Google Shape;808;p29"/>
          <p:cNvSpPr/>
          <p:nvPr/>
        </p:nvSpPr>
        <p:spPr>
          <a:xfrm>
            <a:off x="3566375" y="3711000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29"/>
          <p:cNvSpPr/>
          <p:nvPr/>
        </p:nvSpPr>
        <p:spPr>
          <a:xfrm>
            <a:off x="3864075" y="3711000"/>
            <a:ext cx="112800" cy="112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29"/>
          <p:cNvSpPr/>
          <p:nvPr/>
        </p:nvSpPr>
        <p:spPr>
          <a:xfrm>
            <a:off x="5020400" y="1822400"/>
            <a:ext cx="3586500" cy="142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Load Raw Audio Data 8 times with DMA. Save each recording to get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uninterrupted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1 second Audio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